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72" r:id="rId7"/>
    <p:sldId id="260" r:id="rId8"/>
    <p:sldId id="271" r:id="rId9"/>
    <p:sldId id="261" r:id="rId10"/>
    <p:sldId id="266" r:id="rId11"/>
    <p:sldId id="268" r:id="rId12"/>
    <p:sldId id="269" r:id="rId13"/>
    <p:sldId id="270" r:id="rId14"/>
    <p:sldId id="267" r:id="rId15"/>
    <p:sldId id="262" r:id="rId16"/>
    <p:sldId id="263" r:id="rId17"/>
  </p:sldIdLst>
  <p:sldSz cx="18288000" cy="10287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Pretendard Black" panose="020B0600000101010101" charset="-127"/>
      <p:bold r:id="rId20"/>
    </p:embeddedFont>
    <p:embeddedFont>
      <p:font typeface="Pretendard ExtraBold" panose="020B0600000101010101" charset="-127"/>
      <p:bold r:id="rId21"/>
    </p:embeddedFont>
    <p:embeddedFont>
      <p:font typeface="Pretendard SemiBold" panose="020B0600000101010101" charset="-127"/>
      <p:bold r:id="rId22"/>
    </p:embeddedFont>
    <p:embeddedFont>
      <p:font typeface="Pretendard Bold" panose="020B0600000101010101" charset="-127"/>
      <p:bold r:id="rId23"/>
    </p:embeddedFont>
    <p:embeddedFont>
      <p:font typeface="Pretendard Light" panose="020B0600000101010101" charset="-127"/>
      <p:regular r:id="rId24"/>
    </p:embeddedFont>
    <p:embeddedFont>
      <p:font typeface="Pretendard Regular" panose="020B0600000101010101" charset="-127"/>
      <p:regular r:id="rId25"/>
    </p:embeddedFont>
    <p:embeddedFont>
      <p:font typeface="Pretendard Medium" panose="020B0600000101010101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78" y="4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-101600" y="-101600"/>
            <a:ext cx="8001000" cy="5600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295900" y="6642100"/>
            <a:ext cx="76962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ko-KR" altLang="en-US" sz="3200" b="0" i="0" u="none" strike="noStrike" dirty="0" smtClean="0">
                <a:latin typeface="Pretendard Light"/>
              </a:rPr>
              <a:t>밀림서바이벌</a:t>
            </a:r>
            <a:r>
              <a:rPr lang="en-US" altLang="ko-KR" sz="3200" b="0" i="0" u="none" strike="noStrike" dirty="0" smtClean="0">
                <a:latin typeface="Pretendard Light"/>
              </a:rPr>
              <a:t>: </a:t>
            </a:r>
            <a:r>
              <a:rPr lang="ko-KR" altLang="en-US" sz="3200" b="0" i="0" u="none" strike="noStrike" dirty="0" smtClean="0">
                <a:latin typeface="Pretendard Light"/>
              </a:rPr>
              <a:t>잊혀진 땅에서의 </a:t>
            </a:r>
            <a:r>
              <a:rPr lang="ko-KR" altLang="en-US" sz="3200" b="0" i="0" u="none" strike="noStrike" dirty="0" err="1" smtClean="0">
                <a:latin typeface="Pretendard Light"/>
              </a:rPr>
              <a:t>생존기</a:t>
            </a:r>
            <a:endParaRPr lang="en-US" sz="3200" b="0" i="0" u="none" strike="noStrike" dirty="0">
              <a:latin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35200" y="3835400"/>
            <a:ext cx="138049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ko-KR" altLang="en-US" sz="13900" spc="-700" dirty="0" smtClean="0">
                <a:solidFill>
                  <a:srgbClr val="91C9E3"/>
                </a:solidFill>
                <a:ea typeface="Pretendard Bold"/>
              </a:rPr>
              <a:t>게임 개발 프로젝트</a:t>
            </a:r>
            <a:endParaRPr lang="ko-KR" sz="13900" b="0" i="0" u="none" strike="noStrike" spc="-7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80000" y="2882900"/>
            <a:ext cx="8140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altLang="ko-KR" sz="5500" spc="-400" dirty="0" smtClean="0">
                <a:solidFill>
                  <a:srgbClr val="3D3D3D"/>
                </a:solidFill>
                <a:ea typeface="Pretendard Light"/>
              </a:rPr>
              <a:t>ARM-CORTEX M3 </a:t>
            </a:r>
            <a:r>
              <a:rPr lang="ko-KR" altLang="en-US" sz="5500" spc="-400" dirty="0" smtClean="0">
                <a:solidFill>
                  <a:srgbClr val="3D3D3D"/>
                </a:solidFill>
                <a:ea typeface="Pretendard Light"/>
              </a:rPr>
              <a:t>를 활용한</a:t>
            </a:r>
            <a:endParaRPr lang="ko-KR" sz="5500" b="0" i="0" u="none" strike="noStrike" spc="-400" dirty="0">
              <a:solidFill>
                <a:srgbClr val="3D3D3D"/>
              </a:solidFill>
              <a:ea typeface="Pretendard Light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1887200" y="7759700"/>
            <a:ext cx="76962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en-US" sz="2000" b="1" i="0" u="none" strike="noStrike" dirty="0" smtClean="0">
                <a:latin typeface="Pretendard Light"/>
              </a:rPr>
              <a:t>AI </a:t>
            </a:r>
            <a:r>
              <a:rPr lang="ko-KR" altLang="en-US" sz="2000" b="1" i="0" u="none" strike="noStrike" dirty="0" smtClean="0">
                <a:latin typeface="Pretendard Light"/>
              </a:rPr>
              <a:t>반도체 설계 </a:t>
            </a:r>
            <a:r>
              <a:rPr lang="en-US" altLang="ko-KR" sz="2000" b="1" i="0" u="none" strike="noStrike" dirty="0" smtClean="0">
                <a:latin typeface="Pretendard Light"/>
              </a:rPr>
              <a:t>2</a:t>
            </a:r>
            <a:r>
              <a:rPr lang="ko-KR" altLang="en-US" sz="2000" b="1" i="0" u="none" strike="noStrike" dirty="0" smtClean="0">
                <a:latin typeface="Pretendard Light"/>
              </a:rPr>
              <a:t>기</a:t>
            </a:r>
            <a:endParaRPr lang="en-US" altLang="ko-KR" sz="2000" b="1" i="0" u="none" strike="noStrike" dirty="0" smtClean="0">
              <a:latin typeface="Pretendard Light"/>
            </a:endParaRPr>
          </a:p>
          <a:p>
            <a:pPr lvl="0" algn="ctr">
              <a:lnSpc>
                <a:spcPct val="122839"/>
              </a:lnSpc>
            </a:pPr>
            <a:r>
              <a:rPr lang="ko-KR" altLang="en-US" sz="2000" b="1" dirty="0" smtClean="0">
                <a:latin typeface="Pretendard Light"/>
              </a:rPr>
              <a:t>서울기술교육센터</a:t>
            </a:r>
            <a:r>
              <a:rPr lang="ko-KR" altLang="en-US" sz="2000" b="1" i="0" u="none" strike="noStrike" dirty="0" smtClean="0">
                <a:latin typeface="Pretendard Light"/>
              </a:rPr>
              <a:t> </a:t>
            </a:r>
            <a:endParaRPr lang="en-US" altLang="ko-KR" sz="2000" b="1" i="0" u="none" strike="noStrike" dirty="0" smtClean="0">
              <a:latin typeface="Pretendard Light"/>
            </a:endParaRPr>
          </a:p>
          <a:p>
            <a:pPr lvl="0" algn="ctr">
              <a:lnSpc>
                <a:spcPct val="122839"/>
              </a:lnSpc>
            </a:pPr>
            <a:r>
              <a:rPr lang="ko-KR" altLang="en-US" sz="2000" b="1" i="0" u="none" strike="noStrike" dirty="0" smtClean="0">
                <a:latin typeface="Pretendard Light"/>
              </a:rPr>
              <a:t>김민규</a:t>
            </a:r>
            <a:endParaRPr lang="en-US" sz="2000" b="1" i="0" u="none" strike="noStrike" dirty="0">
              <a:latin typeface="Pretendar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3641725"/>
            <a:ext cx="7467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" y="7366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7000" b="0" i="0" u="none" strike="noStrike" dirty="0" smtClean="0">
                <a:solidFill>
                  <a:srgbClr val="222222"/>
                </a:solidFill>
                <a:ea typeface="Pretendard Black"/>
              </a:rPr>
              <a:t>핵심 기술 및 핵심 코드</a:t>
            </a:r>
            <a:r>
              <a:rPr lang="en-US" altLang="ko-KR" sz="7000" dirty="0" smtClean="0">
                <a:solidFill>
                  <a:srgbClr val="222222"/>
                </a:solidFill>
                <a:ea typeface="Pretendard Black"/>
              </a:rPr>
              <a:t> </a:t>
            </a:r>
            <a:endParaRPr lang="ko-KR" sz="7000" b="0" i="0" u="none" strike="noStrike" dirty="0">
              <a:solidFill>
                <a:srgbClr val="222222"/>
              </a:solidFill>
              <a:ea typeface="Pretendard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33429" y="2827564"/>
            <a:ext cx="7924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b="0" i="0" u="none" strike="noStrike" dirty="0" smtClean="0">
                <a:solidFill>
                  <a:srgbClr val="222222"/>
                </a:solidFill>
                <a:ea typeface="Pretendard Bold"/>
              </a:rPr>
              <a:t>핵심　오브젝트　함수를　</a:t>
            </a:r>
            <a:r>
              <a:rPr lang="ko-KR" altLang="en-US" sz="3000" b="0" i="0" u="none" strike="noStrike" dirty="0" err="1" smtClean="0">
                <a:solidFill>
                  <a:srgbClr val="222222"/>
                </a:solidFill>
                <a:ea typeface="Pretendard Bold"/>
              </a:rPr>
              <a:t>전역변수</a:t>
            </a:r>
            <a:r>
              <a:rPr lang="ko-KR" altLang="en-US" sz="3000" b="0" i="0" u="none" strike="noStrike" dirty="0" smtClean="0">
                <a:solidFill>
                  <a:srgbClr val="222222"/>
                </a:solidFill>
                <a:ea typeface="Pretendard Bold"/>
              </a:rPr>
              <a:t>　하나로　관리</a:t>
            </a:r>
            <a:endParaRPr lang="ko-KR" sz="30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51572" y="2827564"/>
            <a:ext cx="986155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500" b="0" i="0" u="none" strike="noStrike" dirty="0" smtClean="0">
                <a:solidFill>
                  <a:srgbClr val="222222"/>
                </a:solidFill>
                <a:latin typeface="Pretendard Regular"/>
              </a:rPr>
              <a:t>최소한의　변수로　움직임　제어　가능．</a:t>
            </a:r>
            <a:endParaRPr lang="en-US" altLang="ko-KR" sz="2500" b="0" i="0" u="none" strike="noStrike" dirty="0" smtClean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81200" y="4216400"/>
            <a:ext cx="61849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4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0" y="7632700"/>
            <a:ext cx="74676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740900" y="6845300"/>
            <a:ext cx="61849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endParaRPr lang="ko-KR" sz="30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08243" y="7826829"/>
            <a:ext cx="89535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500" b="0" i="0" u="none" strike="noStrike" dirty="0" smtClean="0">
                <a:solidFill>
                  <a:srgbClr val="222222"/>
                </a:solidFill>
                <a:ea typeface="Pretendard Regular"/>
              </a:rPr>
              <a:t>여러　패턴의　오브젝트를　하나의　타이머로　동시　운용　가능</a:t>
            </a:r>
            <a:endParaRPr lang="en-US" sz="25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10143671" y="6867525"/>
            <a:ext cx="10236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dirty="0" smtClean="0">
                <a:solidFill>
                  <a:srgbClr val="222222"/>
                </a:solidFill>
                <a:ea typeface="Pretendard Bold"/>
              </a:rPr>
              <a:t>여러　</a:t>
            </a:r>
            <a:r>
              <a:rPr lang="ko-KR" altLang="en-US" sz="3000" dirty="0" err="1" smtClean="0">
                <a:solidFill>
                  <a:srgbClr val="222222"/>
                </a:solidFill>
                <a:ea typeface="Pretendard Bold"/>
              </a:rPr>
              <a:t>ｃｏｕｎｔ로</a:t>
            </a:r>
            <a:r>
              <a:rPr lang="ko-KR" altLang="en-US" sz="3000" dirty="0" smtClean="0">
                <a:solidFill>
                  <a:srgbClr val="222222"/>
                </a:solidFill>
                <a:ea typeface="Pretendard Bold"/>
              </a:rPr>
              <a:t>　타이머　효율　증대</a:t>
            </a:r>
            <a:endParaRPr lang="ko-KR" sz="30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" y="3069771"/>
            <a:ext cx="9417867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3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0" y="3657600"/>
            <a:ext cx="7467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" y="7366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7000" dirty="0">
                <a:solidFill>
                  <a:srgbClr val="222222"/>
                </a:solidFill>
                <a:ea typeface="Pretendard Black"/>
              </a:rPr>
              <a:t>핵심 기술 및 핵심 코드</a:t>
            </a:r>
            <a:r>
              <a:rPr lang="en-US" altLang="ko-KR" sz="7000" dirty="0">
                <a:solidFill>
                  <a:srgbClr val="222222"/>
                </a:solidFill>
                <a:ea typeface="Pretendard Black"/>
              </a:rPr>
              <a:t> </a:t>
            </a:r>
            <a:endParaRPr lang="ko-KR" altLang="ko-KR" sz="7000" dirty="0">
              <a:solidFill>
                <a:srgbClr val="222222"/>
              </a:solidFill>
              <a:ea typeface="Pretendard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15500" y="2882900"/>
            <a:ext cx="61849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dirty="0" smtClean="0">
                <a:solidFill>
                  <a:srgbClr val="222222"/>
                </a:solidFill>
                <a:ea typeface="Pretendard Bold"/>
              </a:rPr>
              <a:t>코드 내용</a:t>
            </a:r>
            <a:endParaRPr lang="ko-KR" sz="30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15500" y="3898900"/>
            <a:ext cx="78994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500" dirty="0" smtClean="0">
                <a:solidFill>
                  <a:srgbClr val="222222"/>
                </a:solidFill>
                <a:ea typeface="Pretendard Regular"/>
              </a:rPr>
              <a:t>움직이는 오브젝트를 배열로 선언하고 행동 지정</a:t>
            </a:r>
            <a:r>
              <a:rPr lang="en-US" altLang="ko-KR" sz="2500" dirty="0" smtClean="0">
                <a:solidFill>
                  <a:srgbClr val="222222"/>
                </a:solidFill>
                <a:ea typeface="Pretendard Regular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altLang="ko-KR" sz="2500" dirty="0" smtClean="0">
              <a:solidFill>
                <a:srgbClr val="222222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altLang="ko-KR" sz="2500" dirty="0" smtClean="0">
              <a:solidFill>
                <a:srgbClr val="222222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500" dirty="0" smtClean="0">
                <a:solidFill>
                  <a:srgbClr val="222222"/>
                </a:solidFill>
                <a:ea typeface="Pretendard Regular"/>
              </a:rPr>
              <a:t>코드가 적어지고 충돌 비교할 때 매우 편했음</a:t>
            </a:r>
            <a:r>
              <a:rPr lang="en-US" altLang="ko-KR" sz="2500" dirty="0" smtClean="0">
                <a:solidFill>
                  <a:srgbClr val="222222"/>
                </a:solidFill>
                <a:ea typeface="Pretendard Regular"/>
              </a:rPr>
              <a:t>. (</a:t>
            </a:r>
            <a:r>
              <a:rPr lang="ko-KR" altLang="en-US" sz="2500" dirty="0" smtClean="0">
                <a:solidFill>
                  <a:srgbClr val="222222"/>
                </a:solidFill>
                <a:ea typeface="Pretendard Regular"/>
              </a:rPr>
              <a:t>이중 </a:t>
            </a:r>
            <a:r>
              <a:rPr lang="en-US" altLang="ko-KR" sz="2500" dirty="0" smtClean="0">
                <a:solidFill>
                  <a:srgbClr val="222222"/>
                </a:solidFill>
                <a:ea typeface="Pretendard Regular"/>
              </a:rPr>
              <a:t>for)</a:t>
            </a:r>
            <a:endParaRPr lang="en-US" sz="25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81200" y="4216400"/>
            <a:ext cx="61849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4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0" y="7632700"/>
            <a:ext cx="74676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7" y="2339646"/>
            <a:ext cx="8604250" cy="65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02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0" y="3657600"/>
            <a:ext cx="7467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" y="7366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7000" dirty="0">
                <a:solidFill>
                  <a:srgbClr val="222222"/>
                </a:solidFill>
                <a:ea typeface="Pretendard Black"/>
              </a:rPr>
              <a:t>핵심 기술 및 핵심 코드</a:t>
            </a:r>
            <a:r>
              <a:rPr lang="en-US" altLang="ko-KR" sz="7000" dirty="0">
                <a:solidFill>
                  <a:srgbClr val="222222"/>
                </a:solidFill>
                <a:ea typeface="Pretendard Black"/>
              </a:rPr>
              <a:t> </a:t>
            </a:r>
            <a:endParaRPr lang="ko-KR" altLang="ko-KR" sz="7000" dirty="0">
              <a:solidFill>
                <a:srgbClr val="222222"/>
              </a:solidFill>
              <a:ea typeface="Pretendard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15500" y="2882900"/>
            <a:ext cx="61849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b="0" i="0" u="none" strike="noStrike" dirty="0" smtClean="0">
                <a:solidFill>
                  <a:srgbClr val="222222"/>
                </a:solidFill>
                <a:ea typeface="Pretendard Bold"/>
              </a:rPr>
              <a:t>코드 내용</a:t>
            </a:r>
            <a:endParaRPr lang="ko-KR" sz="30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83969" y="3475640"/>
            <a:ext cx="78994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altLang="ko-KR" sz="2500" dirty="0" smtClean="0">
              <a:solidFill>
                <a:srgbClr val="222222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500" dirty="0" smtClean="0">
                <a:solidFill>
                  <a:srgbClr val="222222"/>
                </a:solidFill>
                <a:ea typeface="Pretendard Regular"/>
              </a:rPr>
              <a:t>타이머 하나로 다양한 패턴을 구현</a:t>
            </a:r>
            <a:endParaRPr lang="en-US" altLang="ko-KR" sz="2500" dirty="0">
              <a:solidFill>
                <a:srgbClr val="222222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sz="2500" b="0" i="0" u="none" strike="noStrike" dirty="0" smtClean="0">
              <a:solidFill>
                <a:srgbClr val="222222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32800"/>
              </a:lnSpc>
              <a:buClr>
                <a:srgbClr val="222222"/>
              </a:buClr>
            </a:pP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1200" y="4216400"/>
            <a:ext cx="61849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4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0" y="7632700"/>
            <a:ext cx="74676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740900" y="6845300"/>
            <a:ext cx="61849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endParaRPr lang="ko-KR" sz="30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83969" y="5690038"/>
            <a:ext cx="7899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500" b="0" i="0" u="none" strike="noStrike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보스의 체력을 </a:t>
            </a:r>
            <a:r>
              <a:rPr lang="ko-KR" altLang="en-US" sz="2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구분 지어서 패턴을 다양화 시키니까</a:t>
            </a:r>
            <a:endParaRPr lang="en-US" altLang="ko-KR" sz="25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32800"/>
              </a:lnSpc>
              <a:buClr>
                <a:srgbClr val="222222"/>
              </a:buClr>
            </a:pPr>
            <a:r>
              <a:rPr lang="en-US" sz="25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sz="2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</a:t>
            </a:r>
            <a:r>
              <a:rPr lang="ko-KR" altLang="en-US" sz="2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게임이 흥미진진함</a:t>
            </a:r>
            <a:r>
              <a:rPr lang="en-US" altLang="ko-KR" sz="2500" dirty="0" smtClean="0">
                <a:solidFill>
                  <a:srgbClr val="222222"/>
                </a:solidFill>
                <a:latin typeface="Pretendard Regular"/>
              </a:rPr>
              <a:t>.</a:t>
            </a:r>
            <a:endParaRPr lang="en-US" sz="25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8756431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0" y="3657600"/>
            <a:ext cx="7467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" y="7366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7000" dirty="0">
                <a:solidFill>
                  <a:srgbClr val="222222"/>
                </a:solidFill>
                <a:ea typeface="Pretendard Black"/>
              </a:rPr>
              <a:t>핵심 기술 및 핵심 코드</a:t>
            </a:r>
            <a:r>
              <a:rPr lang="en-US" altLang="ko-KR" sz="7000" dirty="0">
                <a:solidFill>
                  <a:srgbClr val="222222"/>
                </a:solidFill>
                <a:ea typeface="Pretendard Black"/>
              </a:rPr>
              <a:t> </a:t>
            </a:r>
            <a:endParaRPr lang="ko-KR" altLang="ko-KR" sz="7000" dirty="0">
              <a:solidFill>
                <a:srgbClr val="222222"/>
              </a:solidFill>
              <a:ea typeface="Pretendard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15500" y="2882900"/>
            <a:ext cx="61849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b="0" i="0" u="none" strike="noStrike" dirty="0" smtClean="0">
                <a:solidFill>
                  <a:srgbClr val="222222"/>
                </a:solidFill>
                <a:ea typeface="Pretendard Bold"/>
              </a:rPr>
              <a:t>코드 내용</a:t>
            </a:r>
            <a:endParaRPr lang="ko-KR" sz="30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83969" y="3475640"/>
            <a:ext cx="78994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altLang="ko-KR" sz="2500" dirty="0" smtClean="0">
              <a:solidFill>
                <a:srgbClr val="222222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500" b="0" i="0" u="none" strike="noStrike" dirty="0" smtClean="0">
                <a:solidFill>
                  <a:srgbClr val="222222"/>
                </a:solidFill>
                <a:latin typeface="Pretendard Regular"/>
                <a:ea typeface="Pretendard Regular"/>
              </a:rPr>
              <a:t>값을 한번만 받아야 되는 경우에 플래그를 활용</a:t>
            </a:r>
            <a:endParaRPr lang="en-US" sz="2500" b="0" i="0" u="none" strike="noStrike" dirty="0" smtClean="0">
              <a:solidFill>
                <a:srgbClr val="222222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32800"/>
              </a:lnSpc>
              <a:buClr>
                <a:srgbClr val="222222"/>
              </a:buClr>
            </a:pP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1200" y="4216400"/>
            <a:ext cx="61849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4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059" y="6023085"/>
            <a:ext cx="74676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740900" y="6845300"/>
            <a:ext cx="61849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endParaRPr lang="ko-KR" sz="30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83969" y="5690038"/>
            <a:ext cx="7899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sz="25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24100"/>
            <a:ext cx="838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4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0" y="3657600"/>
            <a:ext cx="7467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" y="7366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7000" dirty="0">
                <a:solidFill>
                  <a:srgbClr val="222222"/>
                </a:solidFill>
                <a:ea typeface="Pretendard Black"/>
              </a:rPr>
              <a:t>핵심 기술 및 핵심 코드</a:t>
            </a:r>
            <a:r>
              <a:rPr lang="en-US" altLang="ko-KR" sz="7000" dirty="0">
                <a:solidFill>
                  <a:srgbClr val="222222"/>
                </a:solidFill>
                <a:ea typeface="Pretendard Black"/>
              </a:rPr>
              <a:t> </a:t>
            </a:r>
            <a:endParaRPr lang="ko-KR" altLang="ko-KR" sz="7000" dirty="0">
              <a:solidFill>
                <a:srgbClr val="222222"/>
              </a:solidFill>
              <a:ea typeface="Pretendard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15500" y="2882900"/>
            <a:ext cx="61849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dirty="0" smtClean="0">
                <a:solidFill>
                  <a:srgbClr val="222222"/>
                </a:solidFill>
                <a:ea typeface="Pretendard Bold"/>
              </a:rPr>
              <a:t>코드 내용</a:t>
            </a:r>
            <a:endParaRPr lang="ko-KR" sz="30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00459" y="4940300"/>
            <a:ext cx="78994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dirty="0" smtClean="0">
                <a:solidFill>
                  <a:srgbClr val="222222"/>
                </a:solidFill>
                <a:latin typeface="Pretendard Regular"/>
              </a:rPr>
              <a:t>USART </a:t>
            </a: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입력을 통해서 사용자 스킬 진화</a:t>
            </a:r>
            <a:r>
              <a:rPr lang="en-US" altLang="ko-KR" sz="2500" dirty="0" smtClean="0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altLang="ko-KR" sz="2500" dirty="0">
              <a:solidFill>
                <a:srgbClr val="222222"/>
              </a:solidFill>
              <a:latin typeface="Pretendard Regular"/>
            </a:endParaRPr>
          </a:p>
          <a:p>
            <a:pPr lvl="0" algn="l">
              <a:lnSpc>
                <a:spcPct val="132800"/>
              </a:lnSpc>
              <a:buClr>
                <a:srgbClr val="222222"/>
              </a:buClr>
            </a:pPr>
            <a:endParaRPr lang="en-US" altLang="ko-KR" sz="2500" dirty="0" smtClean="0">
              <a:solidFill>
                <a:srgbClr val="222222"/>
              </a:solidFill>
              <a:latin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구조체 배열 구조라 관리가 수월 했음</a:t>
            </a:r>
            <a:r>
              <a:rPr lang="en-US" altLang="ko-KR" sz="2500" dirty="0" smtClean="0">
                <a:solidFill>
                  <a:srgbClr val="222222"/>
                </a:solidFill>
                <a:latin typeface="Pretendard Regular"/>
              </a:rPr>
              <a:t>.</a:t>
            </a: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 </a:t>
            </a:r>
            <a:endParaRPr lang="en-US" altLang="ko-KR" sz="2500" dirty="0">
              <a:solidFill>
                <a:srgbClr val="222222"/>
              </a:solidFill>
              <a:latin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altLang="ko-KR" sz="2500" dirty="0" smtClean="0">
              <a:solidFill>
                <a:srgbClr val="222222"/>
              </a:solidFill>
              <a:latin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sz="2500" b="0" i="0" u="none" strike="noStrike" dirty="0">
              <a:solidFill>
                <a:srgbClr val="222222"/>
              </a:solidFill>
              <a:latin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sz="25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81200" y="4216400"/>
            <a:ext cx="61849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4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7900" y="2057400"/>
            <a:ext cx="5524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500" b="0" i="0" u="none" strike="noStrike" dirty="0" smtClean="0">
                <a:solidFill>
                  <a:srgbClr val="222222"/>
                </a:solidFill>
                <a:latin typeface="Pretendard Regular"/>
              </a:rPr>
              <a:t>.</a:t>
            </a:r>
            <a:endParaRPr lang="en-US" sz="25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0" y="7632700"/>
            <a:ext cx="74676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68" y="2705100"/>
            <a:ext cx="7626131" cy="59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8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145072"/>
              </p:ext>
            </p:extLst>
          </p:nvPr>
        </p:nvGraphicFramePr>
        <p:xfrm>
          <a:off x="977900" y="2946400"/>
          <a:ext cx="16332200" cy="6477000"/>
        </p:xfrm>
        <a:graphic>
          <a:graphicData uri="http://schemas.openxmlformats.org/drawingml/2006/table">
            <a:tbl>
              <a:tblPr/>
              <a:tblGrid>
                <a:gridCol w="187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222222"/>
                          </a:solidFill>
                          <a:ea typeface="Pretendard SemiBold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ea typeface="Pretendard SemiBold"/>
                        </a:rPr>
                        <a:t>문제점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ea typeface="Pretendard SemiBold"/>
                        </a:rPr>
                        <a:t>해결방안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0400"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dirty="0" smtClean="0"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편의성 </a:t>
                      </a:r>
                      <a:r>
                        <a:rPr lang="en-US" altLang="ko-KR" sz="2500" dirty="0" smtClean="0"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UI</a:t>
                      </a:r>
                      <a:endParaRPr lang="en-US" sz="2500" dirty="0"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altLang="ko-KR" sz="2500" b="0" i="0" u="none" strike="noStrike" dirty="0" err="1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Tera</a:t>
                      </a:r>
                      <a:r>
                        <a:rPr lang="en-US" altLang="ko-KR" sz="2500" b="0" i="0" u="none" strike="noStrike" baseline="0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 Term</a:t>
                      </a: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을 통해</a:t>
                      </a:r>
                      <a:r>
                        <a:rPr lang="ko-KR" altLang="en-US" sz="2500" b="0" i="0" u="none" strike="noStrike" baseline="0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 모든 상황을 확인하는 것은 불편하다</a:t>
                      </a:r>
                      <a:r>
                        <a:rPr lang="en-US" altLang="ko-KR" sz="2500" b="0" i="0" u="none" strike="noStrike" baseline="0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.</a:t>
                      </a:r>
                      <a:endParaRPr lang="en-US" altLang="ko-KR" sz="2500" b="0" i="0" u="none" strike="noStrike" dirty="0" smtClean="0">
                        <a:solidFill>
                          <a:srgbClr val="222222"/>
                        </a:solidFill>
                        <a:latin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간단한 보스 체력이나 스킬 레벨</a:t>
                      </a:r>
                      <a:endParaRPr lang="en-US" altLang="ko-KR" sz="2500" b="0" i="0" u="none" strike="noStrike" dirty="0" smtClean="0">
                        <a:solidFill>
                          <a:srgbClr val="222222"/>
                        </a:solidFill>
                        <a:latin typeface="Pretendard Regular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altLang="ko-KR" sz="2500" b="0" i="0" u="none" strike="noStrike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UI</a:t>
                      </a:r>
                      <a:r>
                        <a:rPr lang="en-US" altLang="ko-KR" sz="2500" b="0" i="0" u="none" strike="noStrike" baseline="0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altLang="en-US" sz="2500" b="0" i="0" u="none" strike="noStrike" baseline="0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구현</a:t>
                      </a:r>
                      <a:r>
                        <a:rPr lang="en-US" altLang="ko-KR" sz="2500" b="0" i="0" u="none" strike="noStrike" baseline="0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.</a:t>
                      </a:r>
                      <a:endParaRPr lang="en-US" altLang="ko-KR" sz="2500" b="0" i="0" u="none" strike="noStrike" dirty="0" smtClean="0">
                        <a:solidFill>
                          <a:srgbClr val="222222"/>
                        </a:solidFill>
                        <a:latin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6900"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ea typeface="Pretendard ExtraBold"/>
                        </a:rPr>
                        <a:t>몬스터 패턴</a:t>
                      </a:r>
                      <a:endParaRPr lang="en-US" altLang="ko-KR" sz="2500" b="0" i="0" u="none" strike="noStrike" dirty="0" smtClean="0">
                        <a:solidFill>
                          <a:srgbClr val="222222"/>
                        </a:solidFill>
                        <a:ea typeface="Pretendard ExtraBold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ea typeface="Pretendard ExtraBold"/>
                        </a:rPr>
                        <a:t>미흡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다채로운 움직임이 </a:t>
                      </a:r>
                      <a:r>
                        <a:rPr lang="en-US" altLang="ko-KR" sz="2500" b="0" i="0" u="none" strike="noStrike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X. (</a:t>
                      </a: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알고리즘 부족</a:t>
                      </a:r>
                      <a:r>
                        <a:rPr lang="en-US" altLang="ko-KR" sz="2500" b="0" i="0" u="none" strike="noStrike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altLang="ko-KR" sz="2500" b="0" i="0" u="none" strike="noStrike" dirty="0" smtClean="0">
                          <a:solidFill>
                            <a:srgbClr val="222222"/>
                          </a:solidFill>
                          <a:ea typeface="Pretendard Regular"/>
                        </a:rPr>
                        <a:t>Rand</a:t>
                      </a: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ea typeface="Pretendard Regular"/>
                        </a:rPr>
                        <a:t>함수를 잘 활용한 움직임 제어</a:t>
                      </a:r>
                      <a:endParaRPr lang="ko-KR" sz="2500" b="0" i="0" u="none" strike="noStrike" dirty="0">
                        <a:solidFill>
                          <a:srgbClr val="222222"/>
                        </a:solidFill>
                        <a:ea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0"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ea typeface="Pretendard ExtraBold"/>
                        </a:rPr>
                        <a:t>효과음 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latin typeface="Pretendard Regular"/>
                        </a:rPr>
                        <a:t>음악보다 효과음의 필요성을 느낌</a:t>
                      </a:r>
                      <a:endParaRPr lang="en-US" altLang="ko-KR" sz="2500" b="0" i="0" u="none" strike="noStrike" dirty="0" smtClean="0">
                        <a:solidFill>
                          <a:srgbClr val="222222"/>
                        </a:solidFill>
                        <a:latin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ea typeface="Pretendard Regular"/>
                        </a:rPr>
                        <a:t>음악 </a:t>
                      </a:r>
                      <a:r>
                        <a:rPr lang="en-US" altLang="ko-KR" sz="2500" b="0" i="0" u="none" strike="noStrike" dirty="0" smtClean="0">
                          <a:solidFill>
                            <a:srgbClr val="222222"/>
                          </a:solidFill>
                          <a:ea typeface="Pretendard Regular"/>
                        </a:rPr>
                        <a:t>off</a:t>
                      </a: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ea typeface="Pretendard Regular"/>
                        </a:rPr>
                        <a:t>시 타격을</a:t>
                      </a:r>
                      <a:r>
                        <a:rPr lang="en-US" altLang="ko-KR" sz="2500" b="0" i="0" u="none" strike="noStrike" baseline="0" dirty="0" smtClean="0">
                          <a:solidFill>
                            <a:srgbClr val="222222"/>
                          </a:solidFill>
                          <a:ea typeface="Pretendard Regular"/>
                        </a:rPr>
                        <a:t> Buzzer</a:t>
                      </a:r>
                      <a:r>
                        <a:rPr lang="ko-KR" altLang="en-US" sz="2500" b="0" i="0" u="none" strike="noStrike" dirty="0" smtClean="0">
                          <a:solidFill>
                            <a:srgbClr val="222222"/>
                          </a:solidFill>
                          <a:ea typeface="Pretendard Regular"/>
                        </a:rPr>
                        <a:t>로 출력</a:t>
                      </a:r>
                      <a:endParaRPr lang="ko-KR" sz="2500" b="0" i="0" u="none" strike="noStrike" dirty="0">
                        <a:solidFill>
                          <a:srgbClr val="222222"/>
                        </a:solidFill>
                        <a:ea typeface="Pretendard Regular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222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" y="7366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7000" b="0" i="0" u="none" strike="noStrike" dirty="0" smtClean="0">
                <a:solidFill>
                  <a:srgbClr val="222222"/>
                </a:solidFill>
                <a:ea typeface="Pretendard Black"/>
              </a:rPr>
              <a:t>결론</a:t>
            </a:r>
            <a:endParaRPr lang="ko-KR" sz="7000" b="0" i="0" u="none" strike="noStrike" dirty="0">
              <a:solidFill>
                <a:srgbClr val="222222"/>
              </a:solidFill>
              <a:ea typeface="Pretendard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057400"/>
            <a:ext cx="5524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2500" b="0" i="0" u="none" strike="noStrike" dirty="0" smtClean="0">
                <a:solidFill>
                  <a:srgbClr val="222222"/>
                </a:solidFill>
                <a:latin typeface="Pretendard Regular"/>
              </a:rPr>
              <a:t>아쉬운 점</a:t>
            </a:r>
            <a:r>
              <a:rPr lang="en-US" altLang="ko-KR" sz="2500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및 업그레이드 아이디어</a:t>
            </a:r>
            <a:r>
              <a:rPr lang="en-US" altLang="ko-KR" sz="2500" dirty="0" smtClean="0">
                <a:solidFill>
                  <a:srgbClr val="222222"/>
                </a:solidFill>
                <a:latin typeface="Pretendard Regular"/>
              </a:rPr>
              <a:t>.</a:t>
            </a:r>
            <a:endParaRPr lang="en-US" sz="25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80200" y="6680200"/>
            <a:ext cx="4927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9156700"/>
            <a:ext cx="161925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41910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3600" y="7366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7000" b="0" i="0" u="none" strike="noStrike" dirty="0" smtClean="0">
                <a:solidFill>
                  <a:srgbClr val="222222"/>
                </a:solidFill>
                <a:ea typeface="Pretendard Black"/>
              </a:rPr>
              <a:t>개발 후기</a:t>
            </a:r>
            <a:endParaRPr lang="ko-KR" sz="7000" b="0" i="0" u="none" strike="noStrike" dirty="0">
              <a:solidFill>
                <a:srgbClr val="222222"/>
              </a:solidFill>
              <a:ea typeface="Pretendard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21310" y="2827830"/>
            <a:ext cx="6210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4000" b="0" i="0" u="none" strike="noStrike" dirty="0" smtClean="0">
                <a:solidFill>
                  <a:srgbClr val="222222"/>
                </a:solidFill>
                <a:latin typeface="Pretendard Bold"/>
              </a:rPr>
              <a:t>다시 한다면</a:t>
            </a:r>
            <a:endParaRPr lang="en-US" sz="4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01400" y="5129486"/>
            <a:ext cx="6184900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222222"/>
              </a:buClr>
            </a:pP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명확한 목표를 두고 코딩하기</a:t>
            </a:r>
            <a:endParaRPr lang="en-US" sz="2500" b="0" i="0" u="none" strike="noStrike" dirty="0" smtClean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26565" y="5043652"/>
            <a:ext cx="6134100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222222"/>
              </a:buClr>
            </a:pPr>
            <a:endParaRPr lang="en-US" sz="25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2003425" y="5043652"/>
            <a:ext cx="6184900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222222"/>
              </a:buClr>
            </a:pPr>
            <a:endParaRPr lang="en-US" sz="2500" b="0" i="0" u="none" strike="noStrike" dirty="0" smtClean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11201400" y="6410434"/>
            <a:ext cx="6184900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222222"/>
              </a:buClr>
            </a:pP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함수</a:t>
            </a:r>
            <a:r>
              <a:rPr lang="en-US" altLang="ko-KR" sz="2500" dirty="0" smtClean="0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altLang="en-US" sz="2500" dirty="0" err="1" smtClean="0">
                <a:solidFill>
                  <a:srgbClr val="222222"/>
                </a:solidFill>
                <a:latin typeface="Pretendard Regular"/>
              </a:rPr>
              <a:t>변수명</a:t>
            </a: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 잘 생각해서 적기</a:t>
            </a:r>
            <a:endParaRPr lang="en-US" sz="2500" b="0" i="0" u="none" strike="noStrike" dirty="0" smtClean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1050925" y="2892425"/>
            <a:ext cx="6210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4000" dirty="0" smtClean="0">
                <a:solidFill>
                  <a:srgbClr val="222222"/>
                </a:solidFill>
                <a:latin typeface="Pretendard Bold"/>
              </a:rPr>
              <a:t>실제 </a:t>
            </a:r>
            <a:r>
              <a:rPr lang="ko-KR" altLang="en-US" sz="4000" dirty="0" err="1" smtClean="0">
                <a:solidFill>
                  <a:srgbClr val="222222"/>
                </a:solidFill>
                <a:latin typeface="Pretendard Bold"/>
              </a:rPr>
              <a:t>느낀점</a:t>
            </a:r>
            <a:endParaRPr lang="en-US" sz="4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2003425" y="3638550"/>
            <a:ext cx="6184900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222222"/>
              </a:buClr>
            </a:pP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기초적인 지식</a:t>
            </a:r>
            <a:r>
              <a:rPr lang="ko-KR" altLang="en-US" sz="2500" dirty="0">
                <a:solidFill>
                  <a:srgbClr val="222222"/>
                </a:solidFill>
                <a:latin typeface="Pretendard Regular"/>
              </a:rPr>
              <a:t>이</a:t>
            </a: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 많이 부족</a:t>
            </a:r>
            <a:endParaRPr lang="en-US" sz="2500" b="0" i="0" u="none" strike="noStrike" dirty="0" smtClean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1201400" y="3727450"/>
            <a:ext cx="6184900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222222"/>
              </a:buClr>
            </a:pP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설계부터 확실하게 진행하기</a:t>
            </a:r>
            <a:endParaRPr lang="en-US" sz="2500" b="0" i="0" u="none" strike="noStrike" dirty="0" smtClean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1927115" y="5441950"/>
            <a:ext cx="6184900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222222"/>
              </a:buClr>
            </a:pPr>
            <a:r>
              <a:rPr lang="ko-KR" altLang="en-US" sz="2500" b="0" i="0" u="none" strike="noStrike" dirty="0" smtClean="0">
                <a:solidFill>
                  <a:srgbClr val="222222"/>
                </a:solidFill>
                <a:latin typeface="Pretendard Regular"/>
              </a:rPr>
              <a:t>알고리즘 지식 필요</a:t>
            </a:r>
            <a:endParaRPr lang="en-US" sz="2500" b="0" i="0" u="none" strike="noStrike" dirty="0" smtClean="0">
              <a:solidFill>
                <a:srgbClr val="222222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1041400"/>
            <a:ext cx="584200" cy="64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2844800"/>
            <a:ext cx="584200" cy="64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4648200"/>
            <a:ext cx="584200" cy="64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6451600"/>
            <a:ext cx="584200" cy="64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600" y="1346200"/>
            <a:ext cx="22860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0" y="3175000"/>
            <a:ext cx="2286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0" y="4978400"/>
            <a:ext cx="22860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0" y="6781800"/>
            <a:ext cx="2286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0" y="8534400"/>
            <a:ext cx="2286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93800" y="5130800"/>
            <a:ext cx="106553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8255000"/>
            <a:ext cx="584200" cy="647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26100" y="6578600"/>
            <a:ext cx="40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500" b="0" i="0" u="none" strike="noStrike">
                <a:solidFill>
                  <a:srgbClr val="222222"/>
                </a:solidFill>
                <a:latin typeface="Pretendard ExtraBol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27800" y="8229600"/>
            <a:ext cx="8216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4500" b="0" i="0" u="none" strike="noStrike" dirty="0" smtClean="0">
                <a:solidFill>
                  <a:srgbClr val="222222"/>
                </a:solidFill>
                <a:ea typeface="Pretendard ExtraBold"/>
              </a:rPr>
              <a:t>개발 후기</a:t>
            </a:r>
            <a:endParaRPr lang="ko-KR" sz="4500" b="0" i="0" u="none" strike="noStrike" dirty="0">
              <a:solidFill>
                <a:srgbClr val="222222"/>
              </a:solidFill>
              <a:ea typeface="Pretendard Extra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626100" y="8382000"/>
            <a:ext cx="40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500" b="0" i="0" u="none" strike="noStrike">
                <a:solidFill>
                  <a:srgbClr val="222222"/>
                </a:solidFill>
                <a:latin typeface="Pretendard ExtraBol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26100" y="4775200"/>
            <a:ext cx="40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500" b="0" i="0" u="none" strike="noStrike">
                <a:solidFill>
                  <a:srgbClr val="222222"/>
                </a:solidFill>
                <a:latin typeface="Pretendard Extra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27800" y="6426200"/>
            <a:ext cx="8216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4500" b="0" i="0" u="none" strike="noStrike" dirty="0" smtClean="0">
                <a:solidFill>
                  <a:srgbClr val="222222"/>
                </a:solidFill>
                <a:ea typeface="Pretendard ExtraBold"/>
              </a:rPr>
              <a:t>결론</a:t>
            </a:r>
            <a:endParaRPr lang="ko-KR" sz="4500" b="0" i="0" u="none" strike="noStrike" dirty="0">
              <a:solidFill>
                <a:srgbClr val="222222"/>
              </a:solidFill>
              <a:ea typeface="Pretendard Extra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626100" y="2971800"/>
            <a:ext cx="40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500" b="0" i="0" u="none" strike="noStrike">
                <a:solidFill>
                  <a:srgbClr val="222222"/>
                </a:solidFill>
                <a:latin typeface="Pretendard ExtraBold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27800" y="4622800"/>
            <a:ext cx="8216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4500" b="0" i="0" u="none" strike="noStrike" dirty="0" smtClean="0">
                <a:solidFill>
                  <a:srgbClr val="222222"/>
                </a:solidFill>
                <a:ea typeface="Pretendard ExtraBold"/>
              </a:rPr>
              <a:t>핵심 기술 및 핵심 코드</a:t>
            </a:r>
            <a:endParaRPr lang="ko-KR" sz="4500" b="0" i="0" u="none" strike="noStrike" dirty="0">
              <a:solidFill>
                <a:srgbClr val="222222"/>
              </a:solidFill>
              <a:ea typeface="Pretendard Extra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626100" y="1168400"/>
            <a:ext cx="40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500" b="0" i="0" u="none" strike="noStrike">
                <a:solidFill>
                  <a:srgbClr val="222222"/>
                </a:solidFill>
                <a:latin typeface="Pretendard Extra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27800" y="2819400"/>
            <a:ext cx="8216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4500" b="0" i="0" u="none" strike="noStrike" dirty="0" smtClean="0">
                <a:solidFill>
                  <a:srgbClr val="222222"/>
                </a:solidFill>
                <a:ea typeface="Pretendard ExtraBold"/>
              </a:rPr>
              <a:t>개발 결과</a:t>
            </a:r>
            <a:endParaRPr lang="ko-KR" sz="4500" b="0" i="0" u="none" strike="noStrike" dirty="0">
              <a:solidFill>
                <a:srgbClr val="222222"/>
              </a:solidFill>
              <a:ea typeface="Pretendard Extra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66800" y="1079500"/>
            <a:ext cx="30734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8000" b="0" i="0" u="none" strike="noStrike">
                <a:solidFill>
                  <a:srgbClr val="222222"/>
                </a:solidFill>
                <a:ea typeface="Pretendard Black"/>
              </a:rPr>
              <a:t>목차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27800" y="1016000"/>
            <a:ext cx="8216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4500" b="0" i="0" u="none" strike="noStrike" dirty="0" smtClean="0">
                <a:solidFill>
                  <a:srgbClr val="222222"/>
                </a:solidFill>
                <a:ea typeface="Pretendard ExtraBold"/>
              </a:rPr>
              <a:t>과제 개요 및 개발 일정</a:t>
            </a:r>
            <a:endParaRPr lang="ko-KR" sz="4500" b="0" i="0" u="none" strike="noStrike" dirty="0">
              <a:solidFill>
                <a:srgbClr val="222222"/>
              </a:solidFill>
              <a:ea typeface="Pretendard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101850"/>
            <a:ext cx="16395700" cy="44132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3600" y="684213"/>
            <a:ext cx="12090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7000" b="0" i="0" u="none" strike="noStrike" dirty="0" smtClean="0">
                <a:solidFill>
                  <a:srgbClr val="222222"/>
                </a:solidFill>
                <a:ea typeface="Pretendard Black"/>
              </a:rPr>
              <a:t>과제 개요</a:t>
            </a:r>
            <a:r>
              <a:rPr lang="en-US" altLang="ko-KR" sz="7000" b="0" i="0" u="none" strike="noStrike" dirty="0" smtClean="0">
                <a:solidFill>
                  <a:srgbClr val="222222"/>
                </a:solidFill>
                <a:ea typeface="Pretendard Black"/>
              </a:rPr>
              <a:t>.</a:t>
            </a:r>
            <a:endParaRPr lang="ko-KR" sz="7000" b="0" i="0" u="none" strike="noStrike" dirty="0">
              <a:solidFill>
                <a:srgbClr val="222222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00200" y="3615996"/>
            <a:ext cx="14947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300" dirty="0" smtClean="0">
                <a:solidFill>
                  <a:srgbClr val="222222"/>
                </a:solidFill>
                <a:ea typeface="Pretendard Medium"/>
              </a:rPr>
              <a:t>유행했던 </a:t>
            </a:r>
            <a:r>
              <a:rPr lang="ko-KR" altLang="en-US" sz="2300" dirty="0" err="1" smtClean="0">
                <a:solidFill>
                  <a:srgbClr val="222222"/>
                </a:solidFill>
                <a:ea typeface="Pretendard Medium"/>
              </a:rPr>
              <a:t>서바이벌류</a:t>
            </a:r>
            <a:r>
              <a:rPr lang="ko-KR" altLang="en-US" sz="2300" dirty="0" smtClean="0">
                <a:solidFill>
                  <a:srgbClr val="222222"/>
                </a:solidFill>
                <a:ea typeface="Pretendard Medium"/>
              </a:rPr>
              <a:t> 게임을 참고</a:t>
            </a:r>
            <a:r>
              <a:rPr lang="en-US" altLang="ko-KR" sz="2300" dirty="0" smtClean="0">
                <a:solidFill>
                  <a:srgbClr val="222222"/>
                </a:solidFill>
                <a:ea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altLang="ko-KR" sz="1500" dirty="0" smtClean="0">
              <a:solidFill>
                <a:srgbClr val="222222"/>
              </a:solidFill>
              <a:ea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300" b="0" i="0" u="none" strike="noStrike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게임의 핵심 요소 </a:t>
            </a:r>
            <a:r>
              <a:rPr lang="en-US" altLang="ko-KR" sz="2300" b="0" i="0" u="none" strike="noStrike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3</a:t>
            </a:r>
            <a:r>
              <a:rPr lang="ko-KR" altLang="en-US" sz="2300" b="0" i="0" u="none" strike="noStrike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가지 </a:t>
            </a:r>
            <a:endParaRPr lang="en-US" altLang="ko-KR" sz="2300" b="0" i="0" u="none" strike="noStrike" dirty="0" smtClean="0">
              <a:solidFill>
                <a:srgbClr val="222222"/>
              </a:solidFill>
              <a:latin typeface="Pretendard Medium"/>
              <a:ea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altLang="ko-KR" sz="1500" dirty="0">
              <a:solidFill>
                <a:srgbClr val="222222"/>
              </a:solidFill>
              <a:latin typeface="Pretendard Medium"/>
              <a:ea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altLang="ko-KR" sz="2300" b="0" i="0" u="none" strike="noStrike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1. </a:t>
            </a:r>
            <a:r>
              <a:rPr lang="ko-KR" altLang="en-US" sz="2300" b="0" i="0" u="none" strike="noStrike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사방에서 등장하는 오브젝</a:t>
            </a:r>
            <a:r>
              <a:rPr lang="ko-KR" altLang="en-US" sz="2300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트 </a:t>
            </a:r>
            <a:endParaRPr lang="en-US" altLang="ko-KR" sz="2300" dirty="0" smtClean="0">
              <a:solidFill>
                <a:srgbClr val="222222"/>
              </a:solidFill>
              <a:latin typeface="Pretendard Medium"/>
              <a:ea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altLang="ko-KR" sz="1500" dirty="0">
              <a:solidFill>
                <a:srgbClr val="222222"/>
              </a:solidFill>
              <a:latin typeface="Pretendard Medium"/>
              <a:ea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altLang="ko-KR" sz="2300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2.</a:t>
            </a:r>
            <a:r>
              <a:rPr lang="ko-KR" altLang="en-US" sz="2300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유저 중심으로 자동 발사되는 무기</a:t>
            </a:r>
            <a:r>
              <a:rPr lang="en-US" altLang="ko-KR" sz="2300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. </a:t>
            </a:r>
            <a:endParaRPr lang="en-US" altLang="ko-KR" sz="2300" dirty="0">
              <a:solidFill>
                <a:srgbClr val="222222"/>
              </a:solidFill>
              <a:latin typeface="Pretendard Medium"/>
              <a:ea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altLang="ko-KR" sz="1500" dirty="0" smtClean="0">
              <a:solidFill>
                <a:srgbClr val="222222"/>
              </a:solidFill>
              <a:latin typeface="Pretendard Medium"/>
              <a:ea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altLang="ko-KR" sz="2300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3. </a:t>
            </a:r>
            <a:r>
              <a:rPr lang="ko-KR" altLang="en-US" sz="2300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무기  </a:t>
            </a:r>
            <a:r>
              <a:rPr lang="ko-KR" altLang="en-US" sz="2300" dirty="0" err="1" smtClean="0">
                <a:solidFill>
                  <a:srgbClr val="222222"/>
                </a:solidFill>
                <a:latin typeface="Pretendard Medium"/>
                <a:ea typeface="Pretendard Medium"/>
              </a:rPr>
              <a:t>커스텀</a:t>
            </a:r>
            <a:r>
              <a:rPr lang="ko-KR" altLang="en-US" sz="2300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 진화</a:t>
            </a:r>
            <a:r>
              <a:rPr lang="en-US" altLang="ko-KR" sz="2300" dirty="0" smtClean="0">
                <a:solidFill>
                  <a:srgbClr val="222222"/>
                </a:solidFill>
                <a:latin typeface="Pretendard Medium"/>
                <a:ea typeface="Pretendard Medium"/>
              </a:rPr>
              <a:t>.</a:t>
            </a:r>
            <a:endParaRPr lang="en-US" altLang="ko-KR" sz="2300" dirty="0">
              <a:solidFill>
                <a:srgbClr val="222222"/>
              </a:solidFill>
              <a:latin typeface="Pretendard Medium"/>
              <a:ea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6552" y="4739946"/>
            <a:ext cx="14947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sz="3000" b="0" i="0" u="none" strike="noStrike" dirty="0">
              <a:solidFill>
                <a:srgbClr val="222222"/>
              </a:solidFill>
              <a:latin typeface="Pretendard Medium"/>
            </a:endParaRPr>
          </a:p>
        </p:txBody>
      </p:sp>
      <p:sp>
        <p:nvSpPr>
          <p:cNvPr id="12" name="AutoShape 2" descr="탕탕특공대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697208"/>
            <a:ext cx="3695700" cy="3276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688137"/>
            <a:ext cx="6038306" cy="3276600"/>
          </a:xfrm>
          <a:prstGeom prst="rect">
            <a:avLst/>
          </a:prstGeom>
        </p:spPr>
      </p:pic>
      <p:sp>
        <p:nvSpPr>
          <p:cNvPr id="21" name="TextBox 8"/>
          <p:cNvSpPr txBox="1"/>
          <p:nvPr/>
        </p:nvSpPr>
        <p:spPr>
          <a:xfrm>
            <a:off x="4538498" y="894036"/>
            <a:ext cx="14947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222222"/>
              </a:buClr>
            </a:pPr>
            <a:r>
              <a:rPr lang="en-US" sz="3000" dirty="0" smtClean="0">
                <a:solidFill>
                  <a:srgbClr val="222222"/>
                </a:solidFill>
                <a:latin typeface="Pretendard Medium" panose="020B0600000101010101" charset="-127"/>
                <a:ea typeface="Pretendard Medium" panose="020B0600000101010101" charset="-127"/>
              </a:rPr>
              <a:t>Arm cortex-M3 </a:t>
            </a:r>
            <a:r>
              <a:rPr lang="ko-KR" altLang="en-US" sz="3000" dirty="0" smtClean="0">
                <a:solidFill>
                  <a:srgbClr val="222222"/>
                </a:solidFill>
                <a:latin typeface="Pretendard Medium" panose="020B0600000101010101" charset="-127"/>
                <a:ea typeface="Pretendard Medium" panose="020B0600000101010101" charset="-127"/>
              </a:rPr>
              <a:t>프로세서 사용</a:t>
            </a:r>
            <a:r>
              <a:rPr lang="en-US" altLang="ko-KR" sz="3000" dirty="0" smtClean="0">
                <a:solidFill>
                  <a:srgbClr val="222222"/>
                </a:solidFill>
                <a:latin typeface="Pretendard Medium"/>
              </a:rPr>
              <a:t>.</a:t>
            </a:r>
            <a:endParaRPr lang="en-US" sz="3000" b="0" i="0" u="none" strike="noStrike" dirty="0">
              <a:solidFill>
                <a:srgbClr val="222222"/>
              </a:solidFill>
              <a:latin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3600" y="7493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7000" dirty="0" smtClean="0">
                <a:solidFill>
                  <a:srgbClr val="222222"/>
                </a:solidFill>
                <a:ea typeface="Pretendard Black"/>
              </a:rPr>
              <a:t>개발 일정</a:t>
            </a:r>
            <a:endParaRPr lang="ko-KR" sz="7000" b="0" i="0" u="none" strike="noStrike" dirty="0">
              <a:solidFill>
                <a:srgbClr val="222222"/>
              </a:solidFill>
              <a:ea typeface="Pretendard Black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45542"/>
              </p:ext>
            </p:extLst>
          </p:nvPr>
        </p:nvGraphicFramePr>
        <p:xfrm>
          <a:off x="5323114" y="1993900"/>
          <a:ext cx="12954000" cy="8000999"/>
        </p:xfrm>
        <a:graphic>
          <a:graphicData uri="http://schemas.openxmlformats.org/drawingml/2006/table">
            <a:tbl>
              <a:tblPr/>
              <a:tblGrid>
                <a:gridCol w="4318000">
                  <a:extLst>
                    <a:ext uri="{9D8B030D-6E8A-4147-A177-3AD203B41FA5}">
                      <a16:colId xmlns:a16="http://schemas.microsoft.com/office/drawing/2014/main" val="1896600246"/>
                    </a:ext>
                  </a:extLst>
                </a:gridCol>
                <a:gridCol w="4318000">
                  <a:extLst>
                    <a:ext uri="{9D8B030D-6E8A-4147-A177-3AD203B41FA5}">
                      <a16:colId xmlns:a16="http://schemas.microsoft.com/office/drawing/2014/main" val="1912403919"/>
                    </a:ext>
                  </a:extLst>
                </a:gridCol>
                <a:gridCol w="4318000">
                  <a:extLst>
                    <a:ext uri="{9D8B030D-6E8A-4147-A177-3AD203B41FA5}">
                      <a16:colId xmlns:a16="http://schemas.microsoft.com/office/drawing/2014/main" val="2055034137"/>
                    </a:ext>
                  </a:extLst>
                </a:gridCol>
              </a:tblGrid>
              <a:tr h="63950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800" b="1">
                          <a:solidFill>
                            <a:srgbClr val="105FAD"/>
                          </a:solidFill>
                          <a:effectLst/>
                        </a:rPr>
                        <a:t>날짜</a:t>
                      </a:r>
                      <a:endParaRPr lang="ko-KR" altLang="en-US" sz="180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800" b="1">
                          <a:solidFill>
                            <a:srgbClr val="105FAD"/>
                          </a:solidFill>
                          <a:effectLst/>
                        </a:rPr>
                        <a:t>개발 내용</a:t>
                      </a:r>
                      <a:endParaRPr lang="ko-KR" altLang="en-US" sz="180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800" b="1" dirty="0">
                          <a:solidFill>
                            <a:srgbClr val="105FAD"/>
                          </a:solidFill>
                          <a:effectLst/>
                        </a:rPr>
                        <a:t>진행률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694472"/>
                  </a:ext>
                </a:extLst>
              </a:tr>
              <a:tr h="63950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4</a:t>
                      </a:r>
                      <a:r>
                        <a:rPr lang="ko-KR" altLang="en-US" sz="1800">
                          <a:solidFill>
                            <a:srgbClr val="105FAD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26</a:t>
                      </a:r>
                      <a:r>
                        <a:rPr lang="ko-KR" altLang="en-US" sz="1800">
                          <a:solidFill>
                            <a:srgbClr val="105FAD"/>
                          </a:solidFill>
                          <a:effectLst/>
                        </a:rPr>
                        <a:t>일</a:t>
                      </a:r>
                      <a:endParaRPr lang="ko-KR" altLang="en-US" sz="180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800">
                          <a:solidFill>
                            <a:srgbClr val="105FAD"/>
                          </a:solidFill>
                          <a:effectLst/>
                        </a:rPr>
                        <a:t>개발 목표 설정</a:t>
                      </a:r>
                      <a:endParaRPr lang="ko-KR" altLang="en-US" sz="180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 dirty="0">
                          <a:solidFill>
                            <a:srgbClr val="105FAD"/>
                          </a:solidFill>
                          <a:effectLst/>
                        </a:rPr>
                        <a:t>10%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82023"/>
                  </a:ext>
                </a:extLst>
              </a:tr>
              <a:tr h="112033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 dirty="0">
                          <a:solidFill>
                            <a:srgbClr val="105FAD"/>
                          </a:solidFill>
                          <a:effectLst/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800" dirty="0">
                          <a:solidFill>
                            <a:srgbClr val="105FAD"/>
                          </a:solidFill>
                          <a:effectLst/>
                        </a:rPr>
                        <a:t>27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일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적 오브젝트 </a:t>
                      </a:r>
                      <a:r>
                        <a:rPr lang="ko-KR" altLang="en-US" sz="1800" dirty="0" smtClean="0">
                          <a:solidFill>
                            <a:srgbClr val="105FAD"/>
                          </a:solidFill>
                          <a:effectLst/>
                        </a:rPr>
                        <a:t>구현</a:t>
                      </a:r>
                      <a:endParaRPr lang="en-US" altLang="ko-KR" sz="1800" dirty="0" smtClean="0">
                        <a:solidFill>
                          <a:srgbClr val="105FAD"/>
                        </a:solidFill>
                        <a:effectLst/>
                      </a:endParaRPr>
                    </a:p>
                    <a:p>
                      <a:pPr algn="l" fontAlgn="t"/>
                      <a:endParaRPr lang="en-US" altLang="ko-KR" sz="1800" dirty="0" smtClean="0">
                        <a:solidFill>
                          <a:srgbClr val="105FAD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ko-KR" altLang="en-US" sz="1800" dirty="0" smtClean="0">
                          <a:solidFill>
                            <a:srgbClr val="105FAD"/>
                          </a:solidFill>
                          <a:effectLst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총알 구현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30%</a:t>
                      </a:r>
                      <a:endParaRPr lang="ko-KR" altLang="en-US" sz="180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906279"/>
                  </a:ext>
                </a:extLst>
              </a:tr>
              <a:tr h="112033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 dirty="0">
                          <a:solidFill>
                            <a:srgbClr val="105FAD"/>
                          </a:solidFill>
                          <a:effectLst/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800" dirty="0">
                          <a:solidFill>
                            <a:srgbClr val="105FAD"/>
                          </a:solidFill>
                          <a:effectLst/>
                        </a:rPr>
                        <a:t>28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일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적 오브젝트 패턴 구상 </a:t>
                      </a:r>
                      <a:endParaRPr lang="en-US" altLang="ko-KR" sz="1800" dirty="0" smtClean="0">
                        <a:solidFill>
                          <a:srgbClr val="105FAD"/>
                        </a:solidFill>
                        <a:effectLst/>
                      </a:endParaRPr>
                    </a:p>
                    <a:p>
                      <a:pPr algn="l" fontAlgn="t"/>
                      <a:endParaRPr lang="en-US" altLang="ko-KR" sz="1800" dirty="0" smtClean="0">
                        <a:solidFill>
                          <a:srgbClr val="105FAD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ko-KR" altLang="en-US" sz="1800" dirty="0" smtClean="0">
                          <a:solidFill>
                            <a:srgbClr val="105FAD"/>
                          </a:solidFill>
                          <a:effectLst/>
                        </a:rPr>
                        <a:t>총알의 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위치 이동 구현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50%</a:t>
                      </a:r>
                      <a:endParaRPr lang="ko-KR" altLang="en-US" sz="180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115582"/>
                  </a:ext>
                </a:extLst>
              </a:tr>
              <a:tr h="112033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4</a:t>
                      </a:r>
                      <a:r>
                        <a:rPr lang="ko-KR" altLang="en-US" sz="1800">
                          <a:solidFill>
                            <a:srgbClr val="105FAD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29</a:t>
                      </a:r>
                      <a:r>
                        <a:rPr lang="ko-KR" altLang="en-US" sz="1800">
                          <a:solidFill>
                            <a:srgbClr val="105FAD"/>
                          </a:solidFill>
                          <a:effectLst/>
                        </a:rPr>
                        <a:t>일</a:t>
                      </a:r>
                      <a:endParaRPr lang="ko-KR" altLang="en-US" sz="180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altLang="ko-KR" sz="1800" dirty="0" smtClean="0">
                        <a:solidFill>
                          <a:srgbClr val="105FAD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ko-KR" altLang="en-US" sz="1800" dirty="0" smtClean="0">
                          <a:solidFill>
                            <a:srgbClr val="105FAD"/>
                          </a:solidFill>
                          <a:effectLst/>
                        </a:rPr>
                        <a:t>적 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오브젝트와의 상호 작용 구상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 dirty="0">
                          <a:solidFill>
                            <a:srgbClr val="105FAD"/>
                          </a:solidFill>
                          <a:effectLst/>
                        </a:rPr>
                        <a:t>60%</a:t>
                      </a:r>
                      <a:endParaRPr lang="ko-KR" altLang="en-US" sz="1800" b="1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46005"/>
                  </a:ext>
                </a:extLst>
              </a:tr>
              <a:tr h="160116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4</a:t>
                      </a:r>
                      <a:r>
                        <a:rPr lang="ko-KR" altLang="en-US" sz="1800">
                          <a:solidFill>
                            <a:srgbClr val="105FAD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30</a:t>
                      </a:r>
                      <a:r>
                        <a:rPr lang="ko-KR" altLang="en-US" sz="1800">
                          <a:solidFill>
                            <a:srgbClr val="105FAD"/>
                          </a:solidFill>
                          <a:effectLst/>
                        </a:rPr>
                        <a:t>일</a:t>
                      </a:r>
                      <a:endParaRPr lang="ko-KR" altLang="en-US" sz="180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적 오브젝트의 </a:t>
                      </a:r>
                      <a:r>
                        <a:rPr lang="ko-KR" altLang="en-US" sz="1800" dirty="0" err="1">
                          <a:solidFill>
                            <a:srgbClr val="105FAD"/>
                          </a:solidFill>
                          <a:effectLst/>
                        </a:rPr>
                        <a:t>레벨별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 </a:t>
                      </a:r>
                      <a:r>
                        <a:rPr lang="ko-KR" altLang="en-US" sz="1800" dirty="0" smtClean="0">
                          <a:solidFill>
                            <a:srgbClr val="105FAD"/>
                          </a:solidFill>
                          <a:effectLst/>
                        </a:rPr>
                        <a:t>패턴 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구상 </a:t>
                      </a:r>
                      <a:endParaRPr lang="en-US" altLang="ko-KR" sz="1800" dirty="0" smtClean="0">
                        <a:solidFill>
                          <a:srgbClr val="105FAD"/>
                        </a:solidFill>
                        <a:effectLst/>
                      </a:endParaRPr>
                    </a:p>
                    <a:p>
                      <a:pPr algn="l" fontAlgn="t"/>
                      <a:endParaRPr lang="en-US" altLang="ko-KR" sz="1800" dirty="0" smtClean="0">
                        <a:solidFill>
                          <a:srgbClr val="105FAD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ko-KR" altLang="en-US" sz="1800" dirty="0" smtClean="0">
                          <a:solidFill>
                            <a:srgbClr val="105FAD"/>
                          </a:solidFill>
                          <a:effectLst/>
                        </a:rPr>
                        <a:t>총알 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오브젝트 추가 구현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80%</a:t>
                      </a:r>
                      <a:endParaRPr lang="ko-KR" altLang="en-US" sz="180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2921"/>
                  </a:ext>
                </a:extLst>
              </a:tr>
              <a:tr h="1120333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5</a:t>
                      </a:r>
                      <a:r>
                        <a:rPr lang="ko-KR" altLang="en-US" sz="1800">
                          <a:solidFill>
                            <a:srgbClr val="105FAD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1</a:t>
                      </a:r>
                      <a:r>
                        <a:rPr lang="ko-KR" altLang="en-US" sz="1800">
                          <a:solidFill>
                            <a:srgbClr val="105FAD"/>
                          </a:solidFill>
                          <a:effectLst/>
                        </a:rPr>
                        <a:t>일</a:t>
                      </a:r>
                      <a:endParaRPr lang="ko-KR" altLang="en-US" sz="180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 dirty="0">
                          <a:solidFill>
                            <a:srgbClr val="105FAD"/>
                          </a:solidFill>
                          <a:effectLst/>
                        </a:rPr>
                        <a:t>UI 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디자인 </a:t>
                      </a:r>
                      <a:endParaRPr lang="en-US" altLang="ko-KR" sz="1800" dirty="0" smtClean="0">
                        <a:solidFill>
                          <a:srgbClr val="105FAD"/>
                        </a:solidFill>
                        <a:effectLst/>
                      </a:endParaRPr>
                    </a:p>
                    <a:p>
                      <a:pPr algn="l" fontAlgn="t"/>
                      <a:endParaRPr lang="en-US" altLang="ko-KR" sz="1800" dirty="0" smtClean="0">
                        <a:solidFill>
                          <a:srgbClr val="105FAD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ko-KR" altLang="en-US" sz="1800" dirty="0" smtClean="0">
                          <a:solidFill>
                            <a:srgbClr val="105FAD"/>
                          </a:solidFill>
                          <a:effectLst/>
                        </a:rPr>
                        <a:t>적 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오브젝트 </a:t>
                      </a:r>
                      <a:r>
                        <a:rPr lang="ko-KR" altLang="en-US" sz="1800" dirty="0" err="1">
                          <a:solidFill>
                            <a:srgbClr val="105FAD"/>
                          </a:solidFill>
                          <a:effectLst/>
                        </a:rPr>
                        <a:t>파괴시</a:t>
                      </a:r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 상호 작용 구현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 dirty="0">
                          <a:solidFill>
                            <a:srgbClr val="105FAD"/>
                          </a:solidFill>
                          <a:effectLst/>
                        </a:rPr>
                        <a:t>90%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574087"/>
                  </a:ext>
                </a:extLst>
              </a:tr>
              <a:tr h="63950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5</a:t>
                      </a:r>
                      <a:r>
                        <a:rPr lang="ko-KR" altLang="en-US" sz="1800">
                          <a:solidFill>
                            <a:srgbClr val="105FAD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800">
                          <a:solidFill>
                            <a:srgbClr val="105FAD"/>
                          </a:solidFill>
                          <a:effectLst/>
                        </a:rPr>
                        <a:t>3</a:t>
                      </a:r>
                      <a:r>
                        <a:rPr lang="ko-KR" altLang="en-US" sz="1800">
                          <a:solidFill>
                            <a:srgbClr val="105FAD"/>
                          </a:solidFill>
                          <a:effectLst/>
                        </a:rPr>
                        <a:t>일</a:t>
                      </a:r>
                      <a:endParaRPr lang="ko-KR" altLang="en-US" sz="180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800" dirty="0">
                          <a:solidFill>
                            <a:srgbClr val="105FAD"/>
                          </a:solidFill>
                          <a:effectLst/>
                        </a:rPr>
                        <a:t>적 오브젝트 패턴 추가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800" dirty="0">
                          <a:solidFill>
                            <a:srgbClr val="105FAD"/>
                          </a:solidFill>
                          <a:effectLst/>
                        </a:rPr>
                        <a:t>100%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90519" marR="90519" marT="45260" marB="45260"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6568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594600"/>
            <a:ext cx="80137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7607300"/>
            <a:ext cx="8013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3600" y="7493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7000" b="0" i="0" u="none" strike="noStrike" dirty="0" smtClean="0">
                <a:solidFill>
                  <a:srgbClr val="222222"/>
                </a:solidFill>
                <a:ea typeface="Pretendard Black"/>
              </a:rPr>
              <a:t>개발 결과</a:t>
            </a:r>
            <a:endParaRPr lang="en-US" sz="7000" b="0" i="0" u="none" strike="noStrike" dirty="0">
              <a:solidFill>
                <a:srgbClr val="222222"/>
              </a:solidFill>
              <a:latin typeface="Pretendard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7900" y="8077200"/>
            <a:ext cx="43180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4000" b="0" i="0" u="none" strike="noStrike" dirty="0" smtClean="0">
                <a:solidFill>
                  <a:srgbClr val="222222"/>
                </a:solidFill>
                <a:latin typeface="Pretendard Bold"/>
              </a:rPr>
              <a:t>전체적인　메커니즘</a:t>
            </a:r>
            <a:endParaRPr lang="en-US" sz="4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57600" y="7988300"/>
            <a:ext cx="164592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altLang="ko-KR" sz="2500" b="0" i="0" u="none" strike="noStrike" dirty="0" smtClean="0">
              <a:solidFill>
                <a:srgbClr val="222222"/>
              </a:solidFill>
              <a:latin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500" b="0" i="0" u="none" strike="noStrike" dirty="0" smtClean="0">
                <a:solidFill>
                  <a:srgbClr val="222222"/>
                </a:solidFill>
                <a:latin typeface="Pretendard Regular"/>
              </a:rPr>
              <a:t>대부분</a:t>
            </a:r>
            <a:r>
              <a:rPr lang="ko-KR" altLang="en-US" sz="1500" b="0" i="0" u="none" strike="noStrike" dirty="0" smtClean="0">
                <a:solidFill>
                  <a:srgbClr val="222222"/>
                </a:solidFill>
                <a:latin typeface="Pretendard Regular"/>
              </a:rPr>
              <a:t>　</a:t>
            </a:r>
            <a:r>
              <a:rPr lang="ko-KR" altLang="en-US" sz="2500" b="0" i="0" u="none" strike="noStrike" dirty="0" smtClean="0">
                <a:solidFill>
                  <a:srgbClr val="222222"/>
                </a:solidFill>
                <a:latin typeface="Pretendard Regular"/>
              </a:rPr>
              <a:t>각</a:t>
            </a:r>
            <a:r>
              <a:rPr lang="ko-KR" altLang="en-US" sz="1500" b="0" i="0" u="none" strike="noStrike" dirty="0" smtClean="0">
                <a:solidFill>
                  <a:srgbClr val="222222"/>
                </a:solidFill>
                <a:latin typeface="Pretendard Regular"/>
              </a:rPr>
              <a:t>　</a:t>
            </a:r>
            <a:r>
              <a:rPr lang="ko-KR" altLang="en-US" sz="2500" b="0" i="0" u="none" strike="noStrike" dirty="0" smtClean="0">
                <a:solidFill>
                  <a:srgbClr val="222222"/>
                </a:solidFill>
                <a:latin typeface="Pretendard Regular"/>
              </a:rPr>
              <a:t>오브젝트의</a:t>
            </a:r>
            <a:r>
              <a:rPr lang="ko-KR" altLang="en-US" sz="1500" b="0" i="0" u="none" strike="noStrike" dirty="0" smtClean="0">
                <a:solidFill>
                  <a:srgbClr val="222222"/>
                </a:solidFill>
                <a:latin typeface="Pretendard Regular"/>
              </a:rPr>
              <a:t>　</a:t>
            </a:r>
            <a:r>
              <a:rPr lang="en-US" altLang="ko-KR" sz="2500" b="0" i="0" u="none" strike="noStrike" dirty="0" err="1" smtClean="0">
                <a:solidFill>
                  <a:srgbClr val="222222"/>
                </a:solidFill>
                <a:latin typeface="Pretendard Regular"/>
              </a:rPr>
              <a:t>x,y,w,h,dx,dy</a:t>
            </a:r>
            <a:r>
              <a:rPr lang="ko-KR" altLang="en-US" sz="2500" b="0" i="0" u="none" strike="noStrike" dirty="0" smtClean="0">
                <a:solidFill>
                  <a:srgbClr val="222222"/>
                </a:solidFill>
                <a:latin typeface="Pretendard Regular"/>
              </a:rPr>
              <a:t>값 조정 및 체크 함수로 되어있음</a:t>
            </a:r>
            <a:r>
              <a:rPr lang="en-US" altLang="ko-KR" sz="2500" b="0" i="0" u="none" strike="noStrike" dirty="0" smtClean="0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sz="2500" dirty="0">
              <a:solidFill>
                <a:srgbClr val="222222"/>
              </a:solidFill>
              <a:latin typeface="Pretendard Regular"/>
            </a:endParaRPr>
          </a:p>
          <a:p>
            <a:pPr marL="342900" indent="-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altLang="en-US" sz="2500" b="0" i="0" u="none" strike="noStrike" dirty="0" smtClean="0">
                <a:solidFill>
                  <a:srgbClr val="222222"/>
                </a:solidFill>
                <a:latin typeface="Pretendard Regular"/>
              </a:rPr>
              <a:t>각 오브젝트의 </a:t>
            </a:r>
            <a:r>
              <a:rPr lang="en-US" altLang="ko-KR" sz="2500" b="0" i="0" u="none" strike="noStrike" dirty="0" smtClean="0">
                <a:solidFill>
                  <a:srgbClr val="222222"/>
                </a:solidFill>
                <a:latin typeface="Pretendard Regular"/>
              </a:rPr>
              <a:t>move</a:t>
            </a:r>
            <a:r>
              <a:rPr lang="ko-KR" altLang="en-US" sz="2500" b="0" i="0" u="none" strike="noStrike" dirty="0" smtClean="0">
                <a:solidFill>
                  <a:srgbClr val="222222"/>
                </a:solidFill>
                <a:latin typeface="Pretendard Regular"/>
              </a:rPr>
              <a:t>와</a:t>
            </a:r>
            <a:r>
              <a:rPr lang="en-US" altLang="ko-KR" sz="2500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en-US" altLang="ko-KR" sz="2500" dirty="0" err="1" smtClean="0">
                <a:solidFill>
                  <a:srgbClr val="222222"/>
                </a:solidFill>
                <a:latin typeface="Pretendard Regular"/>
              </a:rPr>
              <a:t>Check_Collision</a:t>
            </a: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이 동시에 이루어지고</a:t>
            </a:r>
            <a:r>
              <a:rPr lang="en-US" altLang="ko-KR" sz="2500" dirty="0" smtClean="0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이것을 </a:t>
            </a:r>
            <a:r>
              <a:rPr lang="en-US" altLang="ko-KR" sz="2500" dirty="0" smtClean="0">
                <a:solidFill>
                  <a:srgbClr val="222222"/>
                </a:solidFill>
                <a:latin typeface="Pretendard Regular"/>
              </a:rPr>
              <a:t>LEVEL </a:t>
            </a:r>
            <a:r>
              <a:rPr lang="ko-KR" altLang="en-US" sz="2500" dirty="0" smtClean="0">
                <a:solidFill>
                  <a:srgbClr val="222222"/>
                </a:solidFill>
                <a:latin typeface="Pretendard Regular"/>
              </a:rPr>
              <a:t>변수들이 제어하는 형태</a:t>
            </a:r>
            <a:r>
              <a:rPr lang="en-US" altLang="ko-KR" sz="2500" dirty="0" smtClean="0">
                <a:solidFill>
                  <a:srgbClr val="222222"/>
                </a:solidFill>
                <a:latin typeface="Pretendard Regular"/>
              </a:rPr>
              <a:t>.</a:t>
            </a:r>
            <a:endParaRPr lang="en-US" sz="25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2067003"/>
            <a:ext cx="7391400" cy="46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75531" y="7141560"/>
            <a:ext cx="810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dirty="0">
                <a:solidFill>
                  <a:srgbClr val="222222"/>
                </a:solidFill>
                <a:ea typeface="Pretendard Regular"/>
              </a:rPr>
              <a:t>사진</a:t>
            </a:r>
            <a:r>
              <a:rPr lang="en-US" sz="2000" b="0" i="0" u="none" strike="noStrike" dirty="0">
                <a:solidFill>
                  <a:srgbClr val="222222"/>
                </a:solidFill>
                <a:latin typeface="Pretendard Regular"/>
              </a:rPr>
              <a:t> 2. </a:t>
            </a:r>
            <a:r>
              <a:rPr lang="ko-KR" sz="2000" b="0" i="0" u="none" strike="noStrike" dirty="0">
                <a:solidFill>
                  <a:srgbClr val="222222"/>
                </a:solidFill>
                <a:ea typeface="Pretendard Regular"/>
              </a:rPr>
              <a:t>사진에</a:t>
            </a:r>
            <a:r>
              <a:rPr lang="en-US" sz="20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222222"/>
                </a:solidFill>
                <a:ea typeface="Pretendard Regular"/>
              </a:rPr>
              <a:t>대한</a:t>
            </a:r>
            <a:r>
              <a:rPr lang="en-US" sz="20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222222"/>
                </a:solidFill>
                <a:ea typeface="Pretendard Regular"/>
              </a:rPr>
              <a:t>설명을</a:t>
            </a:r>
            <a:r>
              <a:rPr lang="en-US" sz="20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222222"/>
                </a:solidFill>
                <a:ea typeface="Pretendard Regular"/>
              </a:rPr>
              <a:t>입력합니다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5443"/>
            <a:ext cx="154686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0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3600" y="7493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7000" b="0" i="0" u="none" strike="noStrike" dirty="0" smtClean="0">
                <a:solidFill>
                  <a:srgbClr val="222222"/>
                </a:solidFill>
                <a:ea typeface="Pretendard Black"/>
              </a:rPr>
              <a:t>개발 결과</a:t>
            </a:r>
            <a:endParaRPr lang="en-US" sz="7000" b="0" i="0" u="none" strike="noStrike" dirty="0">
              <a:solidFill>
                <a:srgbClr val="222222"/>
              </a:solidFill>
              <a:latin typeface="Pretendard Black"/>
            </a:endParaRPr>
          </a:p>
        </p:txBody>
      </p:sp>
      <p:pic>
        <p:nvPicPr>
          <p:cNvPr id="16" name="일반 몬스터 영상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2324100"/>
            <a:ext cx="14100678" cy="792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1500" y="46355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7000" b="0" i="0" u="none" strike="noStrike" dirty="0" smtClean="0">
                <a:solidFill>
                  <a:srgbClr val="222222"/>
                </a:solidFill>
                <a:ea typeface="Pretendard Black"/>
              </a:rPr>
              <a:t>개발 결과</a:t>
            </a:r>
            <a:endParaRPr lang="en-US" sz="7000" b="0" i="0" u="none" strike="noStrike" dirty="0">
              <a:solidFill>
                <a:srgbClr val="222222"/>
              </a:solidFill>
              <a:latin typeface="Pretendard Black"/>
            </a:endParaRPr>
          </a:p>
        </p:txBody>
      </p:sp>
      <p:pic>
        <p:nvPicPr>
          <p:cNvPr id="3" name="보스 스테이지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1765615"/>
            <a:ext cx="13487400" cy="84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7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0" y="3657600"/>
            <a:ext cx="7467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" y="7366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ko-KR" altLang="en-US" sz="7000" dirty="0">
                <a:solidFill>
                  <a:srgbClr val="222222"/>
                </a:solidFill>
                <a:ea typeface="Pretendard Black"/>
              </a:rPr>
              <a:t>핵심 기술 및 핵심 코드</a:t>
            </a:r>
            <a:r>
              <a:rPr lang="en-US" altLang="ko-KR" sz="7000" dirty="0">
                <a:solidFill>
                  <a:srgbClr val="222222"/>
                </a:solidFill>
                <a:ea typeface="Pretendard Black"/>
              </a:rPr>
              <a:t> </a:t>
            </a:r>
            <a:endParaRPr lang="ko-KR" altLang="ko-KR" sz="7000" dirty="0">
              <a:solidFill>
                <a:srgbClr val="222222"/>
              </a:solidFill>
              <a:ea typeface="Pretendard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15500" y="2882900"/>
            <a:ext cx="61849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dirty="0" smtClean="0">
                <a:solidFill>
                  <a:srgbClr val="222222"/>
                </a:solidFill>
                <a:ea typeface="Pretendard Bold"/>
              </a:rPr>
              <a:t>구조체　배열　활용</a:t>
            </a:r>
            <a:r>
              <a:rPr lang="en-US" altLang="ko-KR" sz="3000" dirty="0" smtClean="0">
                <a:solidFill>
                  <a:srgbClr val="222222"/>
                </a:solidFill>
                <a:ea typeface="Pretendard Bold"/>
              </a:rPr>
              <a:t>.</a:t>
            </a:r>
            <a:endParaRPr lang="ko-KR" sz="30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89662" y="3501478"/>
            <a:ext cx="78994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222222"/>
              </a:buClr>
            </a:pPr>
            <a:r>
              <a:rPr lang="ko-KR" altLang="en-US" sz="2500" b="0" i="0" u="none" strike="noStrike" dirty="0" smtClean="0">
                <a:solidFill>
                  <a:srgbClr val="222222"/>
                </a:solidFill>
                <a:ea typeface="Pretendard Regular"/>
              </a:rPr>
              <a:t> 오브젝트 종류를 구조체 배열로 선언하여 수월하게 관리</a:t>
            </a:r>
            <a:r>
              <a:rPr lang="en-US" altLang="ko-KR" sz="2500" b="0" i="0" u="none" strike="noStrike" dirty="0" smtClean="0">
                <a:solidFill>
                  <a:srgbClr val="222222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132800"/>
              </a:lnSpc>
              <a:buClr>
                <a:srgbClr val="222222"/>
              </a:buClr>
            </a:pPr>
            <a:endParaRPr lang="en-US" sz="2500" dirty="0">
              <a:solidFill>
                <a:srgbClr val="222222"/>
              </a:solidFill>
              <a:latin typeface="Pretendard Regular"/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81200" y="4216400"/>
            <a:ext cx="61849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4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0" y="6591300"/>
            <a:ext cx="74676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785350" y="5812878"/>
            <a:ext cx="61849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altLang="en-US" sz="3000" dirty="0" smtClean="0">
                <a:solidFill>
                  <a:srgbClr val="222222"/>
                </a:solidFill>
                <a:ea typeface="Pretendard Bold"/>
              </a:rPr>
              <a:t>구조체에서　</a:t>
            </a:r>
            <a:r>
              <a:rPr lang="ko-KR" altLang="en-US" sz="3000" dirty="0" err="1">
                <a:solidFill>
                  <a:srgbClr val="222222"/>
                </a:solidFill>
                <a:ea typeface="Pretendard Bold"/>
              </a:rPr>
              <a:t>ｄ</a:t>
            </a:r>
            <a:r>
              <a:rPr lang="ko-KR" altLang="en-US" sz="3000" dirty="0" err="1" smtClean="0">
                <a:solidFill>
                  <a:srgbClr val="222222"/>
                </a:solidFill>
                <a:ea typeface="Pretendard Bold"/>
              </a:rPr>
              <a:t>ｘ，ｄｙ값</a:t>
            </a:r>
            <a:r>
              <a:rPr lang="ko-KR" altLang="en-US" sz="3000" dirty="0" smtClean="0">
                <a:solidFill>
                  <a:srgbClr val="222222"/>
                </a:solidFill>
                <a:ea typeface="Pretendard Bold"/>
              </a:rPr>
              <a:t>　추가</a:t>
            </a:r>
            <a:endParaRPr lang="ko-KR" sz="3000" b="0" i="0" u="none" strike="noStrike" dirty="0">
              <a:solidFill>
                <a:srgbClr val="222222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40900" y="7861300"/>
            <a:ext cx="7899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endParaRPr lang="en-US" sz="25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9740900" y="6143625"/>
            <a:ext cx="78994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  <a:buClr>
                <a:srgbClr val="222222"/>
              </a:buClr>
            </a:pPr>
            <a:r>
              <a:rPr lang="ko-KR" altLang="en-US" sz="2500" b="0" i="0" u="none" strike="noStrike" dirty="0" smtClean="0">
                <a:solidFill>
                  <a:srgbClr val="222222"/>
                </a:solidFill>
                <a:ea typeface="Pretendard Regular"/>
              </a:rPr>
              <a:t> 기존의　오브젝트들보다　다채로운　움직임　조정．</a:t>
            </a:r>
            <a:endParaRPr lang="en-US" sz="2500" dirty="0">
              <a:solidFill>
                <a:srgbClr val="222222"/>
              </a:solidFill>
              <a:latin typeface="Pretendard Regular"/>
              <a:ea typeface="Pretendard Regular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267354"/>
            <a:ext cx="7619197" cy="7421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380</Words>
  <Application>Microsoft Office PowerPoint</Application>
  <PresentationFormat>사용자 지정</PresentationFormat>
  <Paragraphs>132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맑은 고딕</vt:lpstr>
      <vt:lpstr>Pretendard Black</vt:lpstr>
      <vt:lpstr>Arial</vt:lpstr>
      <vt:lpstr>Pretendard ExtraBold</vt:lpstr>
      <vt:lpstr>Pretendard SemiBold</vt:lpstr>
      <vt:lpstr>Pretendard Bold</vt:lpstr>
      <vt:lpstr>Pretendard Light</vt:lpstr>
      <vt:lpstr>Pretendard Regular</vt:lpstr>
      <vt:lpstr>Pretendard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kccistc</dc:creator>
  <cp:lastModifiedBy>kccistc</cp:lastModifiedBy>
  <cp:revision>30</cp:revision>
  <dcterms:created xsi:type="dcterms:W3CDTF">2006-08-16T00:00:00Z</dcterms:created>
  <dcterms:modified xsi:type="dcterms:W3CDTF">2025-07-14T00:08:37Z</dcterms:modified>
</cp:coreProperties>
</file>